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4E1A06-C2F5-4EB7-8076-7ADC7A8C924D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C4138E-693E-43C1-BB4A-879568B1838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652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138E-693E-43C1-BB4A-879568B1838C}" type="slidenum">
              <a:rPr lang="ar-IQ" smtClean="0"/>
              <a:pPr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529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39E9A7-6CF0-4A50-A988-941A0908CA61}" type="datetimeFigureOut">
              <a:rPr lang="ar-IQ" smtClean="0"/>
              <a:pPr/>
              <a:t>27/12/1435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076F12-031B-4653-9BEE-64EDF5A1AB3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in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t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istorical_linguistics" TargetMode="External"/><Relationship Id="rId4" Type="http://schemas.openxmlformats.org/officeDocument/2006/relationships/hyperlink" Target="http://en.wikipedia.org/wiki/Sanskr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erdinand_de_Sauss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tructuralis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am_Chomsk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gn_(linguistics)" TargetMode="External"/><Relationship Id="rId2" Type="http://schemas.openxmlformats.org/officeDocument/2006/relationships/hyperlink" Target="http://en.wikipedia.org/wiki/Syste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formation" TargetMode="External"/><Relationship Id="rId4" Type="http://schemas.openxmlformats.org/officeDocument/2006/relationships/hyperlink" Target="http://en.wikipedia.org/wiki/Encodi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tructural_linguisti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55272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LINGUISTICS</a:t>
            </a:r>
            <a:endParaRPr lang="ar-IQ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20000" cy="47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>
                <a:latin typeface="Calibri" pitchFamily="34" charset="0"/>
                <a:cs typeface="Calibri" pitchFamily="34" charset="0"/>
              </a:rPr>
              <a:t>One definition sees language </a:t>
            </a:r>
            <a:endParaRPr lang="en-US" sz="4400" dirty="0" smtClean="0">
              <a:latin typeface="Calibri" pitchFamily="34" charset="0"/>
              <a:cs typeface="Calibri" pitchFamily="34" charset="0"/>
            </a:endParaRPr>
          </a:p>
          <a:p>
            <a:pPr algn="ctr" rtl="0"/>
            <a:r>
              <a:rPr lang="en-US" sz="4400" dirty="0" smtClean="0">
                <a:latin typeface="Calibri" pitchFamily="34" charset="0"/>
                <a:cs typeface="Calibri" pitchFamily="34" charset="0"/>
              </a:rPr>
              <a:t>primarily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as the </a:t>
            </a:r>
            <a:r>
              <a:rPr lang="en-US" sz="4400" dirty="0">
                <a:latin typeface="Calibri" pitchFamily="34" charset="0"/>
                <a:cs typeface="Calibri" pitchFamily="34" charset="0"/>
                <a:hlinkClick r:id="rId2" tooltip="Mind"/>
              </a:rPr>
              <a:t>mental faculty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that</a:t>
            </a:r>
          </a:p>
          <a:p>
            <a:pPr algn="ctr" rtl="0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allows humans to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undertake</a:t>
            </a:r>
          </a:p>
          <a:p>
            <a:pPr algn="ctr" rtl="0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linguistic </a:t>
            </a:r>
            <a:r>
              <a:rPr lang="en-US" sz="4400" dirty="0" err="1">
                <a:latin typeface="Calibri" pitchFamily="34" charset="0"/>
                <a:cs typeface="Calibri" pitchFamily="34" charset="0"/>
              </a:rPr>
              <a:t>behaviour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: to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learn</a:t>
            </a:r>
          </a:p>
          <a:p>
            <a:pPr algn="ctr" rtl="0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languages and produce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and</a:t>
            </a:r>
          </a:p>
          <a:p>
            <a:pPr algn="ctr" rtl="0"/>
            <a:r>
              <a:rPr lang="en-US" sz="4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400" dirty="0">
                <a:latin typeface="Calibri" pitchFamily="34" charset="0"/>
                <a:cs typeface="Calibri" pitchFamily="34" charset="0"/>
              </a:rPr>
              <a:t>understand utterances</a:t>
            </a:r>
            <a:endParaRPr lang="ar-IQ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664296"/>
          </a:xfrm>
        </p:spPr>
        <p:txBody>
          <a:bodyPr>
            <a:normAutofit lnSpcReduction="10000"/>
          </a:bodyPr>
          <a:lstStyle/>
          <a:p>
            <a:pPr marL="137160" indent="0" algn="ctr" rtl="0">
              <a:lnSpc>
                <a:spcPct val="150000"/>
              </a:lnSpc>
              <a:buNone/>
            </a:pPr>
            <a:r>
              <a:rPr lang="en-US" sz="6000" dirty="0" smtClean="0">
                <a:latin typeface="Calibri" pitchFamily="34" charset="0"/>
                <a:cs typeface="Calibri" pitchFamily="34" charset="0"/>
              </a:rPr>
              <a:t>Language   is  a  tool  </a:t>
            </a:r>
            <a:r>
              <a:rPr lang="en-US" sz="6000" dirty="0" smtClean="0">
                <a:latin typeface="Calibri" pitchFamily="34" charset="0"/>
                <a:cs typeface="Calibri" pitchFamily="34" charset="0"/>
              </a:rPr>
              <a:t>for communication</a:t>
            </a:r>
            <a:endParaRPr lang="ar-IQ" sz="6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7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656184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/>
              <a:t>Why do people use language ?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1228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8072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" y="3326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634" y="4536199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William Jones discovered the family relation between </a:t>
            </a:r>
            <a:r>
              <a:rPr lang="en-US" sz="3200" dirty="0">
                <a:hlinkClick r:id="rId3" tooltip="Latin"/>
              </a:rPr>
              <a:t>Latin</a:t>
            </a:r>
            <a:r>
              <a:rPr lang="en-US" sz="3200" dirty="0"/>
              <a:t> and </a:t>
            </a:r>
            <a:r>
              <a:rPr lang="en-US" sz="3200" dirty="0">
                <a:hlinkClick r:id="rId4" tooltip="Sanskrit"/>
              </a:rPr>
              <a:t>Sanskrit</a:t>
            </a:r>
            <a:r>
              <a:rPr lang="en-US" sz="3200" dirty="0"/>
              <a:t>, laying the ground for the discipline of </a:t>
            </a:r>
            <a:r>
              <a:rPr lang="en-US" sz="3200" dirty="0">
                <a:hlinkClick r:id="rId5" tooltip="Historical linguistics"/>
              </a:rPr>
              <a:t>Historical linguistics</a:t>
            </a:r>
            <a:r>
              <a:rPr lang="en-US" sz="3200" dirty="0"/>
              <a:t>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6712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55272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99392"/>
            <a:ext cx="809178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7111" y="472356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3" tooltip="Ferdinand de Saussure"/>
              </a:rPr>
              <a:t>Ferdinand de Saussure</a:t>
            </a:r>
            <a:r>
              <a:rPr lang="en-US" sz="3600" dirty="0"/>
              <a:t> developed the </a:t>
            </a:r>
            <a:r>
              <a:rPr lang="en-US" sz="3600" dirty="0" err="1">
                <a:hlinkClick r:id="rId4" tooltip="Structuralism"/>
              </a:rPr>
              <a:t>structuralist</a:t>
            </a:r>
            <a:r>
              <a:rPr lang="en-US" sz="3600" dirty="0"/>
              <a:t> approach to studying language.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041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6101"/>
            <a:ext cx="8136904" cy="687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94116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3" tooltip="Noam Chomsky"/>
              </a:rPr>
              <a:t>Noam Chomsky</a:t>
            </a:r>
            <a:r>
              <a:rPr lang="en-US" sz="3600" dirty="0"/>
              <a:t> is one of the most important linguistic theorists of the 20th century.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1721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THE STUDY OF LANGUAGE </a:t>
            </a:r>
          </a:p>
          <a:p>
            <a:pPr algn="ctr"/>
            <a:endParaRPr lang="en-US" sz="4000" dirty="0" smtClean="0"/>
          </a:p>
          <a:p>
            <a:pPr lvl="8" algn="l"/>
            <a:r>
              <a:rPr lang="en-US" sz="3600" dirty="0" smtClean="0"/>
              <a:t>BY </a:t>
            </a:r>
            <a:r>
              <a:rPr lang="ar-IQ" sz="3600" dirty="0" smtClean="0"/>
              <a:t>  </a:t>
            </a:r>
            <a:r>
              <a:rPr lang="en-US" sz="3600" dirty="0" smtClean="0"/>
              <a:t>         </a:t>
            </a:r>
            <a:r>
              <a:rPr lang="ar-IQ" sz="3600" dirty="0" smtClean="0"/>
              <a:t>  </a:t>
            </a:r>
            <a:endParaRPr lang="en-US" sz="36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5400" b="1" dirty="0" smtClean="0"/>
              <a:t>GEORGE YULE  </a:t>
            </a:r>
          </a:p>
          <a:p>
            <a:pPr algn="ctr"/>
            <a:endParaRPr lang="ar-IQ" sz="5400" b="1" dirty="0"/>
          </a:p>
        </p:txBody>
      </p:sp>
    </p:spTree>
    <p:extLst>
      <p:ext uri="{BB962C8B-B14F-4D97-AF65-F5344CB8AC3E}">
        <p14:creationId xmlns:p14="http://schemas.microsoft.com/office/powerpoint/2010/main" val="2953185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8672"/>
          </a:xfrm>
        </p:spPr>
        <p:txBody>
          <a:bodyPr/>
          <a:lstStyle/>
          <a:p>
            <a:pPr marL="137160" indent="0" algn="l" rtl="0">
              <a:buNone/>
            </a:pPr>
            <a:endParaRPr lang="en-US" b="1" dirty="0">
              <a:latin typeface="Arial Black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b="1" dirty="0" smtClean="0">
                <a:latin typeface="Arial Black" pitchFamily="34" charset="0"/>
              </a:rPr>
              <a:t>PRAGMATICS</a:t>
            </a:r>
            <a:endParaRPr lang="en-US" b="1" dirty="0">
              <a:latin typeface="Arial Black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DISCOURSE </a:t>
            </a:r>
            <a:r>
              <a:rPr lang="en-US" dirty="0" smtClean="0">
                <a:latin typeface="Arial Black" pitchFamily="34" charset="0"/>
              </a:rPr>
              <a:t>ANALYSIS </a:t>
            </a:r>
            <a:endParaRPr lang="en-US" dirty="0" smtClean="0">
              <a:latin typeface="Arial Black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Language </a:t>
            </a:r>
            <a:r>
              <a:rPr lang="en-US" dirty="0" smtClean="0">
                <a:latin typeface="Arial Black" pitchFamily="34" charset="0"/>
              </a:rPr>
              <a:t>and </a:t>
            </a:r>
            <a:r>
              <a:rPr lang="en-US" dirty="0" smtClean="0">
                <a:latin typeface="Arial Black" pitchFamily="34" charset="0"/>
              </a:rPr>
              <a:t>Brain</a:t>
            </a:r>
            <a:endParaRPr lang="en-US" dirty="0">
              <a:latin typeface="Arial Black" pitchFamily="34" charset="0"/>
            </a:endParaRP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First Language Acquisition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Second Language  Acquisition / Learning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Language, History and Change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Language and Regional Variation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Language and Culture</a:t>
            </a:r>
          </a:p>
          <a:p>
            <a:pPr marL="651510" indent="-514350" algn="l" rtl="0">
              <a:buFont typeface="+mj-lt"/>
              <a:buAutoNum type="arabicPeriod"/>
            </a:pPr>
            <a:r>
              <a:rPr lang="en-US" dirty="0" smtClean="0">
                <a:latin typeface="Arial Black" pitchFamily="34" charset="0"/>
              </a:rPr>
              <a:t>Language and Social Variation </a:t>
            </a:r>
          </a:p>
          <a:p>
            <a:pPr marL="651510" indent="-514350" algn="l" rtl="0">
              <a:buFont typeface="+mj-lt"/>
              <a:buAutoNum type="arabicPeriod"/>
            </a:pPr>
            <a:endParaRPr lang="en-US" dirty="0" smtClean="0">
              <a:latin typeface="Arial Black" pitchFamily="34" charset="0"/>
            </a:endParaRPr>
          </a:p>
          <a:p>
            <a:pPr marL="137160" indent="0" algn="l" rtl="0">
              <a:buNone/>
            </a:pPr>
            <a:endParaRPr lang="ar-IQ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4482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WHAT’S   LANGUAGE  ?</a:t>
            </a:r>
          </a:p>
        </p:txBody>
      </p:sp>
    </p:spTree>
    <p:extLst>
      <p:ext uri="{BB962C8B-B14F-4D97-AF65-F5344CB8AC3E}">
        <p14:creationId xmlns:p14="http://schemas.microsoft.com/office/powerpoint/2010/main" val="23004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158417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800" dirty="0" smtClean="0">
                <a:latin typeface="Calibri" pitchFamily="34" charset="0"/>
                <a:cs typeface="Calibri" pitchFamily="34" charset="0"/>
              </a:rPr>
              <a:t>Language is a social system</a:t>
            </a:r>
            <a:endParaRPr lang="ar-IQ" sz="48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41" y="1628800"/>
            <a:ext cx="59766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Language is </a:t>
            </a:r>
            <a:r>
              <a:rPr lang="en-US" sz="4000" dirty="0"/>
              <a:t>a </a:t>
            </a:r>
            <a:r>
              <a:rPr lang="en-US" sz="4000" dirty="0">
                <a:hlinkClick r:id="rId2" tooltip="System"/>
              </a:rPr>
              <a:t>system</a:t>
            </a:r>
            <a:r>
              <a:rPr lang="en-US" sz="4000" dirty="0"/>
              <a:t> of </a:t>
            </a:r>
            <a:r>
              <a:rPr lang="en-US" sz="4000" dirty="0">
                <a:hlinkClick r:id="rId3" tooltip="Sign (linguistics)"/>
              </a:rPr>
              <a:t>signs</a:t>
            </a:r>
            <a:r>
              <a:rPr lang="en-US" sz="4000" dirty="0"/>
              <a:t> for </a:t>
            </a:r>
            <a:r>
              <a:rPr lang="en-US" sz="4000" dirty="0">
                <a:hlinkClick r:id="rId4" tooltip="Encoding"/>
              </a:rPr>
              <a:t>encoding</a:t>
            </a:r>
            <a:r>
              <a:rPr lang="en-US" sz="4000" dirty="0"/>
              <a:t> and decoding </a:t>
            </a:r>
            <a:r>
              <a:rPr lang="en-US" sz="4000" dirty="0">
                <a:hlinkClick r:id="rId5" tooltip="Information"/>
              </a:rPr>
              <a:t>information</a:t>
            </a:r>
            <a:r>
              <a:rPr lang="en-US" sz="4000" dirty="0"/>
              <a:t>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29389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164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itchFamily="34" charset="0"/>
                <a:cs typeface="Calibri" pitchFamily="34" charset="0"/>
              </a:rPr>
              <a:t>language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a formal system of signs governed by grammatical rules of combination to communicate meaning.</a:t>
            </a:r>
            <a:endParaRPr lang="ar-IQ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atin typeface="Calibri" pitchFamily="34" charset="0"/>
                <a:cs typeface="Calibri" pitchFamily="34" charset="0"/>
              </a:rPr>
              <a:t>This definition stresses the fact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that</a:t>
            </a:r>
          </a:p>
          <a:p>
            <a:pPr algn="ctr" rtl="0"/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human languages can be described as 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algn="ctr" rtl="0"/>
            <a:r>
              <a:rPr lang="en-US" sz="4000" dirty="0" smtClean="0">
                <a:latin typeface="Calibri" pitchFamily="34" charset="0"/>
                <a:cs typeface="Calibri" pitchFamily="34" charset="0"/>
              </a:rPr>
              <a:t>closed </a:t>
            </a:r>
            <a:r>
              <a:rPr lang="en-US" sz="4000" dirty="0">
                <a:latin typeface="Calibri" pitchFamily="34" charset="0"/>
                <a:cs typeface="Calibri" pitchFamily="34" charset="0"/>
                <a:hlinkClick r:id="rId2" tooltip="Structural linguistics"/>
              </a:rPr>
              <a:t>structural systems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 consisting of 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algn="ctr" rtl="0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rules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that relate particular signs to 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algn="ctr" rtl="0"/>
            <a:r>
              <a:rPr lang="en-US" sz="4000" dirty="0" smtClean="0">
                <a:latin typeface="Calibri" pitchFamily="34" charset="0"/>
                <a:cs typeface="Calibri" pitchFamily="34" charset="0"/>
              </a:rPr>
              <a:t>particular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meanings.</a:t>
            </a:r>
            <a:endParaRPr lang="ar-IQ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191</Words>
  <Application>Microsoft Office PowerPoint</Application>
  <PresentationFormat>عرض على الشاشة (3:4)‏</PresentationFormat>
  <Paragraphs>38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Apex</vt:lpstr>
      <vt:lpstr>LINGUISTICS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LINGUISTICS</dc:title>
  <dc:creator>AL-Reem</dc:creator>
  <cp:lastModifiedBy>Shawqi</cp:lastModifiedBy>
  <cp:revision>23</cp:revision>
  <dcterms:created xsi:type="dcterms:W3CDTF">2012-10-12T12:22:17Z</dcterms:created>
  <dcterms:modified xsi:type="dcterms:W3CDTF">2014-10-21T06:07:04Z</dcterms:modified>
</cp:coreProperties>
</file>